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335" r:id="rId6"/>
    <p:sldId id="345" r:id="rId7"/>
    <p:sldId id="346" r:id="rId8"/>
    <p:sldId id="347" r:id="rId9"/>
    <p:sldId id="338" r:id="rId10"/>
    <p:sldId id="339" r:id="rId11"/>
    <p:sldId id="336" r:id="rId12"/>
    <p:sldId id="340" r:id="rId13"/>
    <p:sldId id="337" r:id="rId14"/>
    <p:sldId id="349" r:id="rId15"/>
    <p:sldId id="350" r:id="rId16"/>
    <p:sldId id="341" r:id="rId17"/>
    <p:sldId id="342" r:id="rId18"/>
    <p:sldId id="343" r:id="rId19"/>
    <p:sldId id="344" r:id="rId20"/>
    <p:sldId id="34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4/9/2022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Autofit/>
          </a:bodyPr>
          <a:lstStyle/>
          <a:p>
            <a:r>
              <a:rPr lang="en-US" sz="3200" dirty="0"/>
              <a:t>Predicting Daily Temperature in New Delhi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 Justin Ehly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F5848C4-0F11-436D-8A6D-811B36D84CDE}"/>
              </a:ext>
            </a:extLst>
          </p:cNvPr>
          <p:cNvSpPr txBox="1"/>
          <p:nvPr/>
        </p:nvSpPr>
        <p:spPr>
          <a:xfrm>
            <a:off x="1763441" y="3572537"/>
            <a:ext cx="3723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FE72CE-1C66-4652-BE91-F0B2A847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12" y="2336799"/>
            <a:ext cx="5124009" cy="3598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D3410-C149-46AE-A603-182207EBF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15" y="2336800"/>
            <a:ext cx="5124010" cy="3598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3DF1F9-32FF-4DF5-A580-54CB474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21-Day Forecast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8C199D-3597-4776-82D6-1829ECA44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8614" y="2336800"/>
            <a:ext cx="5124009" cy="3598863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255BEF4-3DD9-4229-98EF-7EFE9323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BASE MLP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ASE: 2.017, RMSE: 1.42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FIT 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ASE: 2.741, RMSE: 1.656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Seasonal 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ASE:1.957, RMSE: 1.399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5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0E55852-2916-45B7-94E8-89C9701D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AC4AA75-7E33-48EB-83BD-0293EBA0AC16}"/>
              </a:ext>
            </a:extLst>
          </p:cNvPr>
          <p:cNvGrpSpPr/>
          <p:nvPr/>
        </p:nvGrpSpPr>
        <p:grpSpPr>
          <a:xfrm>
            <a:off x="680313" y="2355276"/>
            <a:ext cx="3723809" cy="3561905"/>
            <a:chOff x="5859697" y="-283869"/>
            <a:chExt cx="3723809" cy="35619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BA57F1-9D40-4F70-8EC7-428761B5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697" y="-283869"/>
              <a:ext cx="3723809" cy="356190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250C4A-C678-4B0E-A1CD-A22E4F77C34C}"/>
                </a:ext>
              </a:extLst>
            </p:cNvPr>
            <p:cNvSpPr txBox="1"/>
            <p:nvPr/>
          </p:nvSpPr>
          <p:spPr>
            <a:xfrm>
              <a:off x="5859697" y="758419"/>
              <a:ext cx="372380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Visually residuals appear to be white noise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Ljung</a:t>
              </a:r>
              <a:r>
                <a:rPr lang="en-US" dirty="0"/>
                <a:t> using HD in place of </a:t>
              </a:r>
              <a:r>
                <a:rPr lang="en-US" dirty="0" err="1"/>
                <a:t>p,q</a:t>
              </a:r>
              <a:endParaRPr lang="en-US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K=24 0.059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K=48 0.142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4EA8AE-5378-4A0F-93B6-EF09D82F3347}"/>
              </a:ext>
            </a:extLst>
          </p:cNvPr>
          <p:cNvGrpSpPr/>
          <p:nvPr/>
        </p:nvGrpSpPr>
        <p:grpSpPr>
          <a:xfrm>
            <a:off x="680313" y="2374247"/>
            <a:ext cx="3723809" cy="3561905"/>
            <a:chOff x="4862334" y="2689876"/>
            <a:chExt cx="3723809" cy="356190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C1D16D-57F0-4CFA-8B94-FC16B4E6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334" y="2689876"/>
              <a:ext cx="3723809" cy="356190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5848C4-0F11-436D-8A6D-811B36D84CDE}"/>
                </a:ext>
              </a:extLst>
            </p:cNvPr>
            <p:cNvSpPr txBox="1"/>
            <p:nvPr/>
          </p:nvSpPr>
          <p:spPr>
            <a:xfrm>
              <a:off x="4862334" y="3316666"/>
              <a:ext cx="372380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u="sng" dirty="0"/>
                <a:t>BASE MLP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ASE: 2.017, RMSE: 1.42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u="sng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u="sng" dirty="0"/>
                <a:t>FIT 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ASE: 2.741, RMSE: 1.656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u="sng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u="sng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Seasonal 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ASE:1.957, RMSE: 1.399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8E5346-3A4C-47CE-A555-A965BADFC86C}"/>
              </a:ext>
            </a:extLst>
          </p:cNvPr>
          <p:cNvGrpSpPr/>
          <p:nvPr/>
        </p:nvGrpSpPr>
        <p:grpSpPr>
          <a:xfrm>
            <a:off x="680313" y="2336571"/>
            <a:ext cx="3790082" cy="3599317"/>
            <a:chOff x="680318" y="2336799"/>
            <a:chExt cx="3790082" cy="35993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E99501-3D0F-40AA-9FF9-115E9090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318" y="2336799"/>
              <a:ext cx="3723809" cy="3561905"/>
            </a:xfrm>
            <a:prstGeom prst="rect">
              <a:avLst/>
            </a:prstGeom>
          </p:spPr>
        </p:pic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F0289D63-06DD-41A5-B460-004CACB38807}"/>
                </a:ext>
              </a:extLst>
            </p:cNvPr>
            <p:cNvSpPr txBox="1">
              <a:spLocks/>
            </p:cNvSpPr>
            <p:nvPr/>
          </p:nvSpPr>
          <p:spPr>
            <a:xfrm>
              <a:off x="680322" y="2336799"/>
              <a:ext cx="3790078" cy="35993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u="sng" dirty="0"/>
                <a:t>Seasonal 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Hidden nodes and 20 </a:t>
              </a:r>
              <a:r>
                <a:rPr lang="en-US" dirty="0" err="1"/>
                <a:t>repitions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Univariate lags: (1,4,7)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Regressor 1 lags: (1,2,4,6)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Regressor 2 legs: (1,3,6)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Regressor 3 lags: (2,5)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MSE: 2.24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3DF1F9-32FF-4DF5-A580-54CB474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21-Day Forecast</a:t>
            </a:r>
          </a:p>
        </p:txBody>
      </p:sp>
    </p:spTree>
    <p:extLst>
      <p:ext uri="{BB962C8B-B14F-4D97-AF65-F5344CB8AC3E}">
        <p14:creationId xmlns:p14="http://schemas.microsoft.com/office/powerpoint/2010/main" val="107168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D3410-C149-46AE-A603-182207EB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15" y="2336800"/>
            <a:ext cx="5124010" cy="3598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3DF1F9-32FF-4DF5-A580-54CB4741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21-Day Forecast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A78CD-635D-44B0-870C-C9E4E8243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residuals appear to be white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4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A3255-A14A-4541-A1D1-092EFF453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 MLP </a:t>
            </a:r>
          </a:p>
          <a:p>
            <a:r>
              <a:rPr lang="en-US" dirty="0"/>
              <a:t>ASE: 104.36, RMSE: 10.21</a:t>
            </a:r>
          </a:p>
          <a:p>
            <a:r>
              <a:rPr lang="en-US" dirty="0"/>
              <a:t>FIT MLP</a:t>
            </a:r>
          </a:p>
          <a:p>
            <a:r>
              <a:rPr lang="en-US" dirty="0"/>
              <a:t>ASE: 102.96, RMSE: 10.03</a:t>
            </a:r>
          </a:p>
          <a:p>
            <a:r>
              <a:rPr lang="en-US" dirty="0"/>
              <a:t>Seasonal MLP</a:t>
            </a:r>
          </a:p>
          <a:p>
            <a:r>
              <a:rPr lang="en-US" dirty="0"/>
              <a:t>ASE: 102.48 RMSE: 10.15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DBB51-0036-4B1F-9B57-6E547B85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200-Day Forecast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EFFC0-C6B0-4E5D-A109-1E542562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</p:spTree>
    <p:extLst>
      <p:ext uri="{BB962C8B-B14F-4D97-AF65-F5344CB8AC3E}">
        <p14:creationId xmlns:p14="http://schemas.microsoft.com/office/powerpoint/2010/main" val="558916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25EA-1AAA-4F90-A6BD-589EBBD7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21-Day Forecast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95581-C204-4810-960D-58793A741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ARMA(6,2) + VAR(S=365,p=5)</a:t>
            </a:r>
          </a:p>
          <a:p>
            <a:r>
              <a:rPr lang="en-US" dirty="0"/>
              <a:t>ASE: 7.992</a:t>
            </a:r>
          </a:p>
          <a:p>
            <a:r>
              <a:rPr lang="en-US" dirty="0"/>
              <a:t>RMSE: 2.827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A3ADB8A-6DF3-481E-9E2F-6C54E37F8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</p:spTree>
    <p:extLst>
      <p:ext uri="{BB962C8B-B14F-4D97-AF65-F5344CB8AC3E}">
        <p14:creationId xmlns:p14="http://schemas.microsoft.com/office/powerpoint/2010/main" val="32086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918C-105A-42B7-AD23-B21F3FE8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200-Day Forecast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67C3E8-22F2-4E3B-8AE7-999CB4DC9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1A04C-0EBF-4897-8749-A6336D8DD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ARMA(6,2) + VAR(S=365,p=5)</a:t>
            </a:r>
          </a:p>
          <a:p>
            <a:r>
              <a:rPr lang="fr-FR" dirty="0"/>
              <a:t>ASE: 6.448</a:t>
            </a:r>
          </a:p>
          <a:p>
            <a:r>
              <a:rPr lang="fr-FR" dirty="0"/>
              <a:t>RMSE: 1.975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8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056AE-2AE5-4204-9DBF-E4FF34F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Comparison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C8DA09-D71F-41CD-8AA4-1FEC5D053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394291"/>
              </p:ext>
            </p:extLst>
          </p:nvPr>
        </p:nvGraphicFramePr>
        <p:xfrm>
          <a:off x="681038" y="2336800"/>
          <a:ext cx="96139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80">
                  <a:extLst>
                    <a:ext uri="{9D8B030D-6E8A-4147-A177-3AD203B41FA5}">
                      <a16:colId xmlns:a16="http://schemas.microsoft.com/office/drawing/2014/main" val="1176437425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2724880784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3025586885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4087394309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421218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Models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ASE 21-Day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 21-Day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ASE 200-Day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 200-Day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89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ARMA(6,2)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826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VAR(p=1)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1.208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73.065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49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VAR(S=365,p=5)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720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MLP-Seasonal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180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Ensemble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6.448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1.975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873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1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480F1C-B3FA-4846-A289-A22DAFC9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30943-AEE2-4D59-B3D2-0C0145EB5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Justin Ehly, jehly@smu.edu</a:t>
            </a:r>
          </a:p>
        </p:txBody>
      </p:sp>
    </p:spTree>
    <p:extLst>
      <p:ext uri="{BB962C8B-B14F-4D97-AF65-F5344CB8AC3E}">
        <p14:creationId xmlns:p14="http://schemas.microsoft.com/office/powerpoint/2010/main" val="102896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Wet season is hot and partly cloudy.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Dry season is warm and clear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Annual temperature variance: 7⁰C-39⁰C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New Delhi Weather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591CF-ED5F-4547-9ABE-DF440AE976E0}"/>
              </a:ext>
            </a:extLst>
          </p:cNvPr>
          <p:cNvSpPr txBox="1"/>
          <p:nvPr/>
        </p:nvSpPr>
        <p:spPr>
          <a:xfrm>
            <a:off x="680321" y="6248400"/>
            <a:ext cx="46602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SOURCE: https://weatherspark.com/y/109174/Average-Weather-in-New-Delhi-India-Year-Round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5811-8803-4F89-BFE0-2E9837798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130" y="1541793"/>
            <a:ext cx="5224818" cy="3483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9B2CA-C9BC-4F54-A135-11FD1A698946}"/>
              </a:ext>
            </a:extLst>
          </p:cNvPr>
          <p:cNvSpPr txBox="1"/>
          <p:nvPr/>
        </p:nvSpPr>
        <p:spPr>
          <a:xfrm flipH="1">
            <a:off x="7196376" y="6248400"/>
            <a:ext cx="44209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err="1"/>
              <a:t>SOURCE:https</a:t>
            </a:r>
            <a:r>
              <a:rPr lang="en-US" sz="800" i="1" dirty="0"/>
              <a:t>://www.thoughtco.com/geography-of-new-delhi-1435049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73FC-9782-4F80-97D0-344F2C2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CBDA9-EC63-4E6E-AB00-A6E87645F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Spans 12/31/2012 – 04/24/2017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Variable: Mean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Exaplanatory</a:t>
            </a:r>
            <a:r>
              <a:rPr lang="en-US" dirty="0"/>
              <a:t>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Speed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94A91-E3A9-49FB-846A-642D34F43622}"/>
              </a:ext>
            </a:extLst>
          </p:cNvPr>
          <p:cNvSpPr txBox="1"/>
          <p:nvPr/>
        </p:nvSpPr>
        <p:spPr>
          <a:xfrm>
            <a:off x="3348683" y="6330574"/>
            <a:ext cx="4277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Source: https://www.kaggle.com/datasets/sumanthvrao/train-climate-Days-series-data</a:t>
            </a:r>
            <a:endParaRPr lang="en-US" sz="8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F29A2FD-8AF2-4695-9193-797E9201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</p:spTree>
    <p:extLst>
      <p:ext uri="{BB962C8B-B14F-4D97-AF65-F5344CB8AC3E}">
        <p14:creationId xmlns:p14="http://schemas.microsoft.com/office/powerpoint/2010/main" val="373454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8454-153E-406E-9493-47D653B7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19B18-D3A9-456B-A274-1794F17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to dress</a:t>
            </a:r>
          </a:p>
          <a:p>
            <a:r>
              <a:rPr lang="en-US" dirty="0"/>
              <a:t>How much water to pack</a:t>
            </a:r>
          </a:p>
          <a:p>
            <a:r>
              <a:rPr lang="en-US" dirty="0"/>
              <a:t>How to set the A/C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61A596-1EB9-4AFE-B043-E87A9E2EA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377" y="2336800"/>
            <a:ext cx="4798484" cy="3598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207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BE2B-B223-490D-B11F-1D41BE12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8FA539-2B11-49EE-9E42-C87A6DBC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0996" y="2336800"/>
            <a:ext cx="5599245" cy="35988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C17E8-BC82-44ED-B341-8C38484E6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Strongest Peak: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1/0.002574 =  388.5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*note (very close to 365)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</a:t>
            </a:r>
            <a:r>
              <a:rPr lang="en-US" baseline="30000" dirty="0"/>
              <a:t>st</a:t>
            </a:r>
            <a:r>
              <a:rPr lang="en-US" dirty="0"/>
              <a:t> Difference Showed Promise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*note Potential (1-B)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additional tests, we can confirm using the ACF’s that there is no differencing at 3, 4, 6, 12, 30 or 90, 180, 365, 388.5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498CA-F1AF-4A66-9573-2805B7AEB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96" y="2336800"/>
            <a:ext cx="5605272" cy="360273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BFDC96C-E558-4DD0-954F-7E2527DB41B7}"/>
              </a:ext>
            </a:extLst>
          </p:cNvPr>
          <p:cNvSpPr/>
          <p:nvPr/>
        </p:nvSpPr>
        <p:spPr>
          <a:xfrm>
            <a:off x="5438775" y="3009900"/>
            <a:ext cx="276225" cy="2381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38C2F13-EC19-4C52-AC16-8314DD80686C}"/>
              </a:ext>
            </a:extLst>
          </p:cNvPr>
          <p:cNvSpPr/>
          <p:nvPr/>
        </p:nvSpPr>
        <p:spPr>
          <a:xfrm>
            <a:off x="5842325" y="2843212"/>
            <a:ext cx="1457325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 = 0.0026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728253-F4D7-4FAD-B904-C3866631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969" y="2336991"/>
            <a:ext cx="5605272" cy="36027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04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184134-E374-4102-9242-C19F8E8F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49" y="3253127"/>
            <a:ext cx="5034537" cy="1428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89151-0770-42BC-82C4-1DC9483059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4" y="2336800"/>
            <a:ext cx="5124009" cy="359886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9588F5-771B-4911-ADC1-89BC5A36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BF445-A1B4-41B3-B2AC-18C33F16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4" y="2336801"/>
            <a:ext cx="5124009" cy="35988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15DEC8-99C8-48F1-B765-19F8E05D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ARMA(6,2) With 21-Day 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DF12E1B-4FCD-4828-BA68-F54D16B130E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 anchor="b"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u="sng" dirty="0">
                    <a:latin typeface="Cambria Math" panose="02040503050406030204" pitchFamily="18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u="sng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i="1" u="sng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First factor is REALLY close to the unit circle |r</a:t>
                </a:r>
                <a:r>
                  <a:rPr lang="en-US" baseline="30000" dirty="0">
                    <a:latin typeface="Cambria Math" panose="02040503050406030204" pitchFamily="18" charset="0"/>
                  </a:rPr>
                  <a:t>-1</a:t>
                </a:r>
                <a:r>
                  <a:rPr lang="en-US" dirty="0">
                    <a:latin typeface="Cambria Math" panose="02040503050406030204" pitchFamily="18" charset="0"/>
                  </a:rPr>
                  <a:t>| = 0.9967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1 −2.6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+2.34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0.5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0.14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0.0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−25.16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1−1.93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+0.93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=2.51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ASE: 9.123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RMSE: 3.020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Rolling RMSE: 137.765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Residuals visually look like white noise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Ljung</a:t>
                </a:r>
                <a:r>
                  <a:rPr lang="en-US" dirty="0"/>
                  <a:t> </a:t>
                </a:r>
                <a:r>
                  <a:rPr lang="en-US" dirty="0" err="1"/>
                  <a:t>pvalues</a:t>
                </a:r>
                <a:r>
                  <a:rPr lang="en-US" dirty="0"/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K=24 0.25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K=48 0.28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DF12E1B-4FCD-4828-BA68-F54D16B13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9"/>
                <a:stretch>
                  <a:fillRect l="-483"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47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045A-063A-4FEC-B82B-BD8F669D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ARMA(6,2) 200-Day Forecast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DF142-0ED6-46C4-91E2-B08242838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ASE: 9.882</a:t>
            </a:r>
          </a:p>
          <a:p>
            <a:r>
              <a:rPr lang="en-US" dirty="0"/>
              <a:t>RMSE: 3.143</a:t>
            </a:r>
          </a:p>
          <a:p>
            <a:r>
              <a:rPr lang="en-US" dirty="0"/>
              <a:t>Rolling RMSE: 298.491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2EC2BF2-6F89-46BB-897F-361AD617A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</p:spTree>
    <p:extLst>
      <p:ext uri="{BB962C8B-B14F-4D97-AF65-F5344CB8AC3E}">
        <p14:creationId xmlns:p14="http://schemas.microsoft.com/office/powerpoint/2010/main" val="50476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60846B-6791-4DF5-A97E-27B3DEAD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21-Day Forecast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EF1318-CCE8-486C-B566-D74C2323F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u="sng" dirty="0"/>
              <a:t>VAR p=6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ASE:1.46 RMSE: 1.208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u="sng" dirty="0"/>
              <a:t>VAR p=4 HQ(n)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ASE:1.724 RMSE: 1.313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u="sng" dirty="0">
                <a:solidFill>
                  <a:srgbClr val="FF0000"/>
                </a:solidFill>
                <a:highlight>
                  <a:srgbClr val="FFFF00"/>
                </a:highlight>
              </a:rPr>
              <a:t>VAR p=1 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>
                <a:solidFill>
                  <a:srgbClr val="FF0000"/>
                </a:solidFill>
                <a:highlight>
                  <a:srgbClr val="FFFF00"/>
                </a:highlight>
              </a:rPr>
              <a:t>ASE:1.46 RMSE: 1.208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u="sng" dirty="0"/>
              <a:t>VAR S=365 p=5 Justin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ASE:7.24 RMSE: 2.692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Visually not white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Ljung p-values: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K=24 0.032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K=48 0.044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modeling to be done…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7A1C38C-AC4F-4CFC-91FD-1F60DE29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EBB0D3-C693-45D3-9DDA-56C42191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99" y="2332927"/>
            <a:ext cx="5129524" cy="360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FEE54B-A115-45FE-A5BB-C51173B71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99" y="2332927"/>
            <a:ext cx="5129524" cy="3598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9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720D51-29F4-48FF-9B46-2C59C93E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8614" y="2336800"/>
            <a:ext cx="5124009" cy="35988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EF5F4-4198-4ACB-917C-C4463AF1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99" y="2332927"/>
            <a:ext cx="5129524" cy="3602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6E87AD-DCA3-4090-9A15-01F3FE3AA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99" y="2332927"/>
            <a:ext cx="5129524" cy="360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3105BD-41AF-4BB4-8E6F-9BF6BF5B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00" y="2337114"/>
            <a:ext cx="5124009" cy="359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50920-BDC2-425F-93E1-FEB2B69B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200-Day Forecast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C692E-696F-45F3-9A32-00FB1BF21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VAR p=6 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ASE: 73.06, RMSE: 8.55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VAR p=4 HQ(n)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ASE: 68.77, RMSE: 8.29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VAR p=1 BIC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ASE: 52.12, RMSE: 7.22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VAR S=365, p=5 Justin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ASE: 9.39, RMSE: 3.06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looks like white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Ljung</a:t>
            </a:r>
            <a:r>
              <a:rPr lang="en-US" dirty="0"/>
              <a:t> p-values: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K=24 0.395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K=48 0.066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1.5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10|1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4.9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purl.org/dc/terms/"/>
    <ds:schemaRef ds:uri="http://purl.org/dc/elements/1.1/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372</TotalTime>
  <Words>687</Words>
  <Application>Microsoft Office PowerPoint</Application>
  <PresentationFormat>Widescreen</PresentationFormat>
  <Paragraphs>151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Trebuchet MS</vt:lpstr>
      <vt:lpstr>Berlin</vt:lpstr>
      <vt:lpstr>Predicting Daily Temperature in New Delhi</vt:lpstr>
      <vt:lpstr>New Delhi Weather</vt:lpstr>
      <vt:lpstr>The Data</vt:lpstr>
      <vt:lpstr>Applications</vt:lpstr>
      <vt:lpstr>Univariate Analysis</vt:lpstr>
      <vt:lpstr>ARMA(6,2) With 21-Day Forecast</vt:lpstr>
      <vt:lpstr>ARMA(6,2) 200-Day Forecast</vt:lpstr>
      <vt:lpstr>VAR 21-Day Forecast</vt:lpstr>
      <vt:lpstr>VAR 200-Day Forecast</vt:lpstr>
      <vt:lpstr>MLP 21-Day Forecast</vt:lpstr>
      <vt:lpstr>MLP 21-Day Forecast</vt:lpstr>
      <vt:lpstr>MLP 21-Day Forecast</vt:lpstr>
      <vt:lpstr>MLP 200-Day Forecast</vt:lpstr>
      <vt:lpstr>Ensemble 21-Day Forecast</vt:lpstr>
      <vt:lpstr>Ensemble 200-Day Forecast</vt:lpstr>
      <vt:lpstr>Final Model Comparison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Daily Temperature in New Delhi</dc:title>
  <dc:creator>Ehly, Justin</dc:creator>
  <cp:lastModifiedBy>Ehly, Justin</cp:lastModifiedBy>
  <cp:revision>4</cp:revision>
  <dcterms:created xsi:type="dcterms:W3CDTF">2022-04-09T23:28:06Z</dcterms:created>
  <dcterms:modified xsi:type="dcterms:W3CDTF">2022-04-10T05:43:31Z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